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15"/>
  </p:notesMasterIdLst>
  <p:handoutMasterIdLst>
    <p:handoutMasterId r:id="rId16"/>
  </p:handoutMasterIdLst>
  <p:sldIdLst>
    <p:sldId id="1163" r:id="rId2"/>
    <p:sldId id="1207" r:id="rId3"/>
    <p:sldId id="1208" r:id="rId4"/>
    <p:sldId id="1195" r:id="rId5"/>
    <p:sldId id="1196" r:id="rId6"/>
    <p:sldId id="1209" r:id="rId7"/>
    <p:sldId id="1199" r:id="rId8"/>
    <p:sldId id="1206" r:id="rId9"/>
    <p:sldId id="1197" r:id="rId10"/>
    <p:sldId id="1204" r:id="rId11"/>
    <p:sldId id="1205" r:id="rId12"/>
    <p:sldId id="1211" r:id="rId13"/>
    <p:sldId id="11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3549"/>
    <a:srgbClr val="A60F2D"/>
    <a:srgbClr val="0091A2"/>
    <a:srgbClr val="03707F"/>
    <a:srgbClr val="F79646"/>
    <a:srgbClr val="5A0814"/>
    <a:srgbClr val="FF0066"/>
    <a:srgbClr val="0095C2"/>
    <a:srgbClr val="EC2844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2" autoAdjust="0"/>
    <p:restoredTop sz="95909" autoAdjust="0"/>
  </p:normalViewPr>
  <p:slideViewPr>
    <p:cSldViewPr>
      <p:cViewPr varScale="1">
        <p:scale>
          <a:sx n="114" d="100"/>
          <a:sy n="114" d="100"/>
        </p:scale>
        <p:origin x="504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DF73E2-9707-8963-F03E-C1BA51B5D8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EE1DA-45A9-095C-C1D0-CDE5693E3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4D87D-3CF5-5541-8DCB-4AD55A1E34FC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5A156-3BE5-6771-E756-DE66AFFA87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10B09-166D-1655-3D90-7B66110F5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07C0-3068-ED49-B933-C92ED3FC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82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9CCF-CCB9-434D-962B-D7075122E56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B9CB0-8DBB-4A5D-B2E4-17BB9D895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B9CB0-8DBB-4A5D-B2E4-17BB9D895E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98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B9CB0-8DBB-4A5D-B2E4-17BB9D895E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8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44;g1f688af0ced_0_34">
            <a:extLst>
              <a:ext uri="{FF2B5EF4-FFF2-40B4-BE49-F238E27FC236}">
                <a16:creationId xmlns:a16="http://schemas.microsoft.com/office/drawing/2014/main" id="{441A1850-1F29-F8F9-5615-5BC364EA9028}"/>
              </a:ext>
            </a:extLst>
          </p:cNvPr>
          <p:cNvSpPr txBox="1">
            <a:spLocks/>
          </p:cNvSpPr>
          <p:nvPr userDrawn="1"/>
        </p:nvSpPr>
        <p:spPr>
          <a:xfrm>
            <a:off x="0" y="6378572"/>
            <a:ext cx="12192000" cy="4794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28803"/>
            <a:ext cx="10363200" cy="147002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i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516" y="4191000"/>
            <a:ext cx="11352249" cy="1905000"/>
          </a:xfr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Authors</a:t>
            </a:r>
          </a:p>
          <a:p>
            <a:r>
              <a:rPr lang="en-US" dirty="0"/>
              <a:t>Affiliations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00803"/>
            <a:ext cx="2844800" cy="3651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A0E76CCD-2E37-464C-97F3-D65E704E281F}" type="datetime1">
              <a:rPr lang="en-US" smtClean="0"/>
              <a:pPr/>
              <a:t>5/29/24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70400" y="6400803"/>
            <a:ext cx="3860800" cy="3651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16678"/>
            <a:ext cx="2844800" cy="3651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2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589-0C0C-4ED4-BD89-C69F4BAE30E1}" type="datetime1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C035-D55B-4E2D-AB89-612E68EC87A6}" type="datetime1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3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g1f688af0ced_0_34">
            <a:extLst>
              <a:ext uri="{FF2B5EF4-FFF2-40B4-BE49-F238E27FC236}">
                <a16:creationId xmlns:a16="http://schemas.microsoft.com/office/drawing/2014/main" id="{EEA1ACE2-CCF0-DE52-662C-48F0C2434410}"/>
              </a:ext>
            </a:extLst>
          </p:cNvPr>
          <p:cNvSpPr txBox="1">
            <a:spLocks/>
          </p:cNvSpPr>
          <p:nvPr userDrawn="1"/>
        </p:nvSpPr>
        <p:spPr>
          <a:xfrm>
            <a:off x="228600" y="41278"/>
            <a:ext cx="11582400" cy="9417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B2C0-5ED3-478B-8D46-2A2B06C4DD17}" type="datetime1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9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4BAF-3FA4-48E3-AD14-D051253FE824}" type="datetime1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7ADC-F4D5-47AC-A73A-A98570A8C4B0}" type="datetime1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5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E225-29D3-42EC-8E8A-F199605A2C2A}" type="datetime1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8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4C0-76D4-45A8-854F-2D93A077BDB9}" type="datetime1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486B3-440D-4AA6-94E9-A4061E7370DF}" type="datetime1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D658-3A6C-4BF7-8923-4859BA852273}" type="datetime1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B38A-BC6C-43DB-A15A-DE94AE0AAE20}" type="datetime1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41278"/>
            <a:ext cx="11582400" cy="927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3"/>
            <a:ext cx="109728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BA47-69B8-44FD-8EB4-204BEC5E3CBF}" type="datetime1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2007-200B-2BD2-9EB0-5EE2A6A353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i="0" dirty="0"/>
              <a:t>Expanding AI Innovation in Pervasive Systems at Arizona State University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4870A-6E84-74F0-C9B3-359F697B9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4191000"/>
            <a:ext cx="5562600" cy="2057400"/>
          </a:xfrm>
        </p:spPr>
        <p:txBody>
          <a:bodyPr>
            <a:noAutofit/>
          </a:bodyPr>
          <a:lstStyle/>
          <a:p>
            <a:pPr algn="l"/>
            <a:r>
              <a:rPr lang="en-US" sz="1800" b="1" dirty="0"/>
              <a:t>Hassan Ghasemzadeh</a:t>
            </a:r>
            <a:r>
              <a:rPr lang="en-US" sz="1800" dirty="0"/>
              <a:t>, Associate Professor</a:t>
            </a:r>
          </a:p>
          <a:p>
            <a:r>
              <a:rPr lang="en-US" sz="1800" dirty="0"/>
              <a:t>College of Health Solutions</a:t>
            </a:r>
          </a:p>
          <a:p>
            <a:pPr algn="l"/>
            <a:r>
              <a:rPr lang="en-US" sz="1800" dirty="0"/>
              <a:t>Biomedical Informatics, Computer Science, Computer Engineering, Biomedical Engineering</a:t>
            </a:r>
          </a:p>
          <a:p>
            <a:pPr algn="l"/>
            <a:r>
              <a:rPr lang="en-US" sz="1800" dirty="0"/>
              <a:t>Director, Embedded Machine Intelligence Lab </a:t>
            </a:r>
          </a:p>
          <a:p>
            <a:pPr algn="l"/>
            <a:r>
              <a:rPr lang="en-US" sz="1800" dirty="0"/>
              <a:t>Arizona State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7E30D-4B81-F77D-F60D-9A725D60963F}"/>
              </a:ext>
            </a:extLst>
          </p:cNvPr>
          <p:cNvSpPr txBox="1"/>
          <p:nvPr/>
        </p:nvSpPr>
        <p:spPr>
          <a:xfrm>
            <a:off x="76200" y="6400800"/>
            <a:ext cx="12115800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2000" i="1" dirty="0"/>
              <a:t>University of Texas Austin – May 30, 2024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4DDE1B8-5B00-EE78-5075-7C53FAE3C5DC}"/>
              </a:ext>
            </a:extLst>
          </p:cNvPr>
          <p:cNvSpPr txBox="1">
            <a:spLocks/>
          </p:cNvSpPr>
          <p:nvPr/>
        </p:nvSpPr>
        <p:spPr>
          <a:xfrm>
            <a:off x="6248400" y="4114800"/>
            <a:ext cx="58674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Pavan </a:t>
            </a:r>
            <a:r>
              <a:rPr lang="en-US" sz="1800" b="1" dirty="0" err="1"/>
              <a:t>Turaga</a:t>
            </a:r>
            <a:r>
              <a:rPr lang="en-US" sz="1800" dirty="0"/>
              <a:t>, Director and Professor</a:t>
            </a:r>
          </a:p>
          <a:p>
            <a:r>
              <a:rPr lang="en-US" sz="1800" dirty="0"/>
              <a:t>School of Arts Media and Engineering </a:t>
            </a:r>
          </a:p>
          <a:p>
            <a:r>
              <a:rPr lang="en-US" sz="1800" dirty="0"/>
              <a:t>Health Solutions Ambassador</a:t>
            </a:r>
          </a:p>
          <a:p>
            <a:r>
              <a:rPr lang="en-US" sz="1800" dirty="0"/>
              <a:t>Herberger Institute for Design and the Arts </a:t>
            </a:r>
          </a:p>
          <a:p>
            <a:r>
              <a:rPr lang="en-US" sz="1800" dirty="0"/>
              <a:t>School of Electrical, Computer and Energy Engineering</a:t>
            </a:r>
          </a:p>
          <a:p>
            <a:r>
              <a:rPr lang="en-US" sz="1800" dirty="0"/>
              <a:t>Arizona State University</a:t>
            </a:r>
          </a:p>
        </p:txBody>
      </p:sp>
      <p:pic>
        <p:nvPicPr>
          <p:cNvPr id="6" name="Picture 10" descr="New educational series to address how to fulfill the ...">
            <a:extLst>
              <a:ext uri="{FF2B5EF4-FFF2-40B4-BE49-F238E27FC236}">
                <a16:creationId xmlns:a16="http://schemas.microsoft.com/office/drawing/2014/main" id="{6B355CBD-AAF5-1B55-5966-A5C149ED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3" y="211666"/>
            <a:ext cx="4144549" cy="11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Director, School for Engineering of Matter, Transport and Energy | AGB  Search">
            <a:extLst>
              <a:ext uri="{FF2B5EF4-FFF2-40B4-BE49-F238E27FC236}">
                <a16:creationId xmlns:a16="http://schemas.microsoft.com/office/drawing/2014/main" id="{C8D6E979-9B0D-02B5-3C45-80E2F933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87609"/>
            <a:ext cx="3309753" cy="8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96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1831-8F21-9E37-9408-86CE09D4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project incorporates foundational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4CCA-3A06-4B97-1D86-960DC07D7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Advances ML foundations in </a:t>
            </a:r>
          </a:p>
          <a:p>
            <a:r>
              <a:rPr lang="en-US" dirty="0"/>
              <a:t>Foundation model for shape-aware perception</a:t>
            </a:r>
          </a:p>
          <a:p>
            <a:r>
              <a:rPr lang="en-US" dirty="0"/>
              <a:t>Continual learning under distribution shift</a:t>
            </a:r>
          </a:p>
          <a:p>
            <a:r>
              <a:rPr lang="en-US" dirty="0"/>
              <a:t>Continual federated learning</a:t>
            </a:r>
          </a:p>
          <a:p>
            <a:r>
              <a:rPr lang="en-US" dirty="0"/>
              <a:t>User-centered RL design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E1358-4155-3699-50C0-F476860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5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BB37-902D-25A7-9D09-3A7CDD62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project is collaborative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18B9-B7E1-806B-E4E5-78014D7DA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4"/>
            <a:ext cx="10972800" cy="2093648"/>
          </a:xfrm>
        </p:spPr>
        <p:txBody>
          <a:bodyPr>
            <a:normAutofit/>
          </a:bodyPr>
          <a:lstStyle/>
          <a:p>
            <a:r>
              <a:rPr lang="en-US" sz="2400" dirty="0"/>
              <a:t>Bringing together researchers from various institutions, colleges, schools, departments, and backgrounds</a:t>
            </a:r>
          </a:p>
          <a:p>
            <a:r>
              <a:rPr lang="en-US" sz="2400" dirty="0"/>
              <a:t>Shared tasks: All tasks were jointly developed by investigators from both institutions collaboratively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61315-6954-BDE4-9633-EE6DBC28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7AA48-E04B-04A7-E322-D1E7AA608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29" y="2971800"/>
            <a:ext cx="9347141" cy="33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05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BB37-902D-25A7-9D09-3A7CDD62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project is collaborative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18B9-B7E1-806B-E4E5-78014D7D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ASU team has strong internal collaborations within the team and a large network of additional experts built over previous team grants (NSF PIPP Phase I, DARPA AI-E Geometries of Learning, NSF IN2WIBE, DMS-NIGMS, NSF CPS) who can be leveraged for increased impact. </a:t>
            </a:r>
          </a:p>
          <a:p>
            <a:r>
              <a:rPr lang="en-US" sz="2400" dirty="0"/>
              <a:t>Existing collaborations with Mayo Clinic Arizona, clinical experts in the College of Health Solutions</a:t>
            </a:r>
          </a:p>
          <a:p>
            <a:r>
              <a:rPr lang="en-US" sz="2400" dirty="0"/>
              <a:t>New collaborative opportunities exist with the newly founded ASU School of Medicine and Advanced Medical Engineering</a:t>
            </a:r>
          </a:p>
          <a:p>
            <a:r>
              <a:rPr lang="en-US" sz="2400" dirty="0"/>
              <a:t>We will bring these collaborative networks to UT-Austin team members and the larger IFML community.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61315-6954-BDE4-9633-EE6DBC28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2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09800"/>
            <a:ext cx="10363200" cy="2057400"/>
          </a:xfrm>
        </p:spPr>
        <p:txBody>
          <a:bodyPr>
            <a:no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6248400"/>
            <a:ext cx="9144000" cy="61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pic>
        <p:nvPicPr>
          <p:cNvPr id="3" name="Picture 10" descr="New educational series to address how to fulfill the ...">
            <a:extLst>
              <a:ext uri="{FF2B5EF4-FFF2-40B4-BE49-F238E27FC236}">
                <a16:creationId xmlns:a16="http://schemas.microsoft.com/office/drawing/2014/main" id="{7BB25B01-10DC-A620-900A-4257B7E0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3" y="211666"/>
            <a:ext cx="4144549" cy="11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Director, School for Engineering of Matter, Transport and Energy | AGB  Search">
            <a:extLst>
              <a:ext uri="{FF2B5EF4-FFF2-40B4-BE49-F238E27FC236}">
                <a16:creationId xmlns:a16="http://schemas.microsoft.com/office/drawing/2014/main" id="{C9DB235D-CC3D-DEC2-D511-9F56B6EBA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87609"/>
            <a:ext cx="3309753" cy="8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36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different icons&#10;&#10;Description automatically generated">
            <a:extLst>
              <a:ext uri="{FF2B5EF4-FFF2-40B4-BE49-F238E27FC236}">
                <a16:creationId xmlns:a16="http://schemas.microsoft.com/office/drawing/2014/main" id="{42D886E8-CDA0-D26E-E9CE-C26A73F2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38" y="1905000"/>
            <a:ext cx="5743894" cy="4254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ADC57-518D-7701-F1BC-7E43A70B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Pervasive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E32D-F357-FDCD-617D-08CF35BD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21335"/>
            <a:ext cx="10668000" cy="1569465"/>
          </a:xfrm>
        </p:spPr>
        <p:txBody>
          <a:bodyPr>
            <a:normAutofit/>
          </a:bodyPr>
          <a:lstStyle/>
          <a:p>
            <a:r>
              <a:rPr lang="en-US" dirty="0"/>
              <a:t>Integrate </a:t>
            </a:r>
            <a:r>
              <a:rPr lang="en-US" dirty="0">
                <a:solidFill>
                  <a:schemeClr val="tx2"/>
                </a:solidFill>
              </a:rPr>
              <a:t>computing</a:t>
            </a:r>
            <a:r>
              <a:rPr lang="en-US" dirty="0"/>
              <a:t> capabilities into everyday </a:t>
            </a:r>
            <a:r>
              <a:rPr lang="en-US" dirty="0">
                <a:solidFill>
                  <a:schemeClr val="tx2"/>
                </a:solidFill>
              </a:rPr>
              <a:t>objects</a:t>
            </a:r>
            <a:r>
              <a:rPr lang="en-US" dirty="0"/>
              <a:t> such as phones, wearables, cars, assistive robots, homes, workplaces,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3AA3D-F924-9046-271A-DA27C8BA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FAE6E-87EE-FFCE-C2F2-F5B125081C8A}"/>
              </a:ext>
            </a:extLst>
          </p:cNvPr>
          <p:cNvSpPr txBox="1">
            <a:spLocks/>
          </p:cNvSpPr>
          <p:nvPr/>
        </p:nvSpPr>
        <p:spPr>
          <a:xfrm>
            <a:off x="762000" y="2567353"/>
            <a:ext cx="6629400" cy="398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attributes</a:t>
            </a:r>
          </a:p>
          <a:p>
            <a:pPr lvl="1"/>
            <a:r>
              <a:rPr lang="en-US" dirty="0"/>
              <a:t>Highly </a:t>
            </a:r>
            <a:r>
              <a:rPr lang="en-US" dirty="0">
                <a:solidFill>
                  <a:schemeClr val="tx2"/>
                </a:solidFill>
              </a:rPr>
              <a:t>dynamic</a:t>
            </a:r>
            <a:r>
              <a:rPr lang="en-US" dirty="0"/>
              <a:t> environments</a:t>
            </a:r>
          </a:p>
          <a:p>
            <a:pPr lvl="1"/>
            <a:r>
              <a:rPr lang="en-US" dirty="0"/>
              <a:t>Direct </a:t>
            </a:r>
            <a:r>
              <a:rPr lang="en-US" dirty="0">
                <a:solidFill>
                  <a:schemeClr val="tx2"/>
                </a:solidFill>
              </a:rPr>
              <a:t>interaction</a:t>
            </a:r>
            <a:r>
              <a:rPr lang="en-US" dirty="0"/>
              <a:t> with humans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Constrained</a:t>
            </a:r>
            <a:r>
              <a:rPr lang="en-US" dirty="0"/>
              <a:t> in resources</a:t>
            </a:r>
          </a:p>
          <a:p>
            <a:r>
              <a:rPr lang="en-US" dirty="0"/>
              <a:t>Need for </a:t>
            </a:r>
            <a:r>
              <a:rPr lang="en-US" dirty="0">
                <a:solidFill>
                  <a:schemeClr val="tx2"/>
                </a:solidFill>
              </a:rPr>
              <a:t>robust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interactive</a:t>
            </a:r>
            <a:r>
              <a:rPr lang="en-US" dirty="0"/>
              <a:t>, and </a:t>
            </a:r>
            <a:r>
              <a:rPr lang="en-US" dirty="0">
                <a:solidFill>
                  <a:schemeClr val="tx2"/>
                </a:solidFill>
              </a:rPr>
              <a:t>embedded</a:t>
            </a:r>
            <a:r>
              <a:rPr lang="en-US" dirty="0"/>
              <a:t> pervasive systems</a:t>
            </a:r>
          </a:p>
          <a:p>
            <a:pPr lvl="1"/>
            <a:r>
              <a:rPr lang="en-US" dirty="0"/>
              <a:t>Focus of this </a:t>
            </a:r>
            <a:r>
              <a:rPr lang="en-US" dirty="0" err="1"/>
              <a:t>ExplandAI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40884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B489-1DAD-5A2C-AE64-BE7A4192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and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6420D-260D-6019-6590-51ABCA36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6" name="Picture 4" descr="Pavan Turaga">
            <a:extLst>
              <a:ext uri="{FF2B5EF4-FFF2-40B4-BE49-F238E27FC236}">
                <a16:creationId xmlns:a16="http://schemas.microsoft.com/office/drawing/2014/main" id="{8A18B36D-7C99-E19D-B0C8-27EC65473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5000" r="15000" b="22500"/>
          <a:stretch/>
        </p:blipFill>
        <p:spPr bwMode="auto">
          <a:xfrm>
            <a:off x="5037714" y="1575376"/>
            <a:ext cx="1116670" cy="124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83E3510D-630E-AD67-BA8A-05625E4F9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5" t="7778" r="7021" b="18888"/>
          <a:stretch/>
        </p:blipFill>
        <p:spPr>
          <a:xfrm>
            <a:off x="2023627" y="1622868"/>
            <a:ext cx="1152786" cy="1207682"/>
          </a:xfrm>
          <a:prstGeom prst="rect">
            <a:avLst/>
          </a:prstGeom>
        </p:spPr>
      </p:pic>
      <p:pic>
        <p:nvPicPr>
          <p:cNvPr id="3078" name="Picture 6" descr="Giulia Pedrielli">
            <a:extLst>
              <a:ext uri="{FF2B5EF4-FFF2-40B4-BE49-F238E27FC236}">
                <a16:creationId xmlns:a16="http://schemas.microsoft.com/office/drawing/2014/main" id="{94BDA744-AA22-58D8-B122-5B532EE8E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2499" r="14854" b="27501"/>
          <a:stretch/>
        </p:blipFill>
        <p:spPr bwMode="auto">
          <a:xfrm>
            <a:off x="7696015" y="1585033"/>
            <a:ext cx="1128066" cy="116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niel Rivera">
            <a:extLst>
              <a:ext uri="{FF2B5EF4-FFF2-40B4-BE49-F238E27FC236}">
                <a16:creationId xmlns:a16="http://schemas.microsoft.com/office/drawing/2014/main" id="{0A8C8B3E-AA1B-FC4C-4033-90758B676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3" r="10545" b="21539"/>
          <a:stretch/>
        </p:blipFill>
        <p:spPr bwMode="auto">
          <a:xfrm>
            <a:off x="10241819" y="1552037"/>
            <a:ext cx="1128066" cy="120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F4908-ED6D-364D-C4F5-47E867E0EE11}"/>
              </a:ext>
            </a:extLst>
          </p:cNvPr>
          <p:cNvSpPr txBox="1"/>
          <p:nvPr/>
        </p:nvSpPr>
        <p:spPr>
          <a:xfrm>
            <a:off x="1629233" y="3066437"/>
            <a:ext cx="1871025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/>
              <a:t>Adam </a:t>
            </a:r>
            <a:r>
              <a:rPr lang="en-US" sz="1600" i="1" dirty="0" err="1"/>
              <a:t>Klivans</a:t>
            </a:r>
            <a:endParaRPr lang="en-US" sz="1600" i="1" dirty="0"/>
          </a:p>
          <a:p>
            <a:pPr algn="ctr"/>
            <a:r>
              <a:rPr lang="en-US" sz="1600" i="1" dirty="0"/>
              <a:t>Computer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3614A-1E13-731F-982C-B0EDD95B7DD8}"/>
              </a:ext>
            </a:extLst>
          </p:cNvPr>
          <p:cNvSpPr txBox="1"/>
          <p:nvPr/>
        </p:nvSpPr>
        <p:spPr>
          <a:xfrm>
            <a:off x="4382333" y="1000258"/>
            <a:ext cx="2247731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/>
              <a:t>Pavan </a:t>
            </a:r>
            <a:r>
              <a:rPr lang="en-US" sz="1600" i="1" dirty="0" err="1"/>
              <a:t>Turaga</a:t>
            </a:r>
            <a:endParaRPr lang="en-US" sz="1600" i="1" dirty="0"/>
          </a:p>
          <a:p>
            <a:pPr algn="ctr"/>
            <a:r>
              <a:rPr lang="en-US" sz="1600" b="1" i="1" dirty="0"/>
              <a:t>Electrical</a:t>
            </a:r>
            <a:r>
              <a:rPr lang="en-US" sz="1600" i="1" dirty="0"/>
              <a:t>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FC0C0-9F3A-5E90-BB0D-D544F5DD34F1}"/>
              </a:ext>
            </a:extLst>
          </p:cNvPr>
          <p:cNvSpPr txBox="1"/>
          <p:nvPr/>
        </p:nvSpPr>
        <p:spPr>
          <a:xfrm>
            <a:off x="7290872" y="990600"/>
            <a:ext cx="1938352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/>
              <a:t>Giulia </a:t>
            </a:r>
            <a:r>
              <a:rPr lang="en-US" sz="1600" i="1" dirty="0" err="1"/>
              <a:t>Pedrielli</a:t>
            </a:r>
            <a:endParaRPr lang="en-US" sz="1600" i="1" dirty="0"/>
          </a:p>
          <a:p>
            <a:pPr algn="ctr"/>
            <a:r>
              <a:rPr lang="en-US" sz="1600" b="1" i="1" dirty="0"/>
              <a:t>Computer</a:t>
            </a:r>
            <a:r>
              <a:rPr lang="en-US" sz="1600" i="1" dirty="0"/>
              <a:t>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8D0DA-E831-F89E-71F3-5D2E6C8EE4B1}"/>
              </a:ext>
            </a:extLst>
          </p:cNvPr>
          <p:cNvSpPr txBox="1"/>
          <p:nvPr/>
        </p:nvSpPr>
        <p:spPr>
          <a:xfrm>
            <a:off x="9746385" y="990600"/>
            <a:ext cx="2246128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/>
              <a:t>Daniel Rivera</a:t>
            </a:r>
          </a:p>
          <a:p>
            <a:pPr algn="ctr"/>
            <a:r>
              <a:rPr lang="en-US" sz="1600" b="1" i="1" dirty="0"/>
              <a:t>Chemical</a:t>
            </a:r>
            <a:r>
              <a:rPr lang="en-US" sz="1600" i="1" dirty="0"/>
              <a:t> Engineering</a:t>
            </a:r>
          </a:p>
        </p:txBody>
      </p:sp>
      <p:pic>
        <p:nvPicPr>
          <p:cNvPr id="12" name="Picture 1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B4BE57E-B952-EE6E-D0E2-E54D7E8ED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15" y="3656511"/>
            <a:ext cx="1178383" cy="1113409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8E1E54AE-EC5E-DC58-246F-D59AEB878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0"/>
          <a:stretch/>
        </p:blipFill>
        <p:spPr bwMode="auto">
          <a:xfrm>
            <a:off x="4011713" y="3661510"/>
            <a:ext cx="1024157" cy="116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374A04E-8E3F-132C-FFA4-403E39423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r="18065" b="12381"/>
          <a:stretch/>
        </p:blipFill>
        <p:spPr bwMode="auto">
          <a:xfrm>
            <a:off x="5555328" y="3650724"/>
            <a:ext cx="1348985" cy="116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my Zhang">
            <a:extLst>
              <a:ext uri="{FF2B5EF4-FFF2-40B4-BE49-F238E27FC236}">
                <a16:creationId xmlns:a16="http://schemas.microsoft.com/office/drawing/2014/main" id="{F4BAA85F-630B-C698-EA44-599A60C71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t="6606" r="16667" b="16660"/>
          <a:stretch/>
        </p:blipFill>
        <p:spPr bwMode="auto">
          <a:xfrm>
            <a:off x="7452746" y="3650724"/>
            <a:ext cx="1047908" cy="116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Edison Thomaz">
            <a:extLst>
              <a:ext uri="{FF2B5EF4-FFF2-40B4-BE49-F238E27FC236}">
                <a16:creationId xmlns:a16="http://schemas.microsoft.com/office/drawing/2014/main" id="{98446AA6-B6DE-236F-9E79-5D19631FA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3" t="6097" r="35304" b="57880"/>
          <a:stretch/>
        </p:blipFill>
        <p:spPr bwMode="auto">
          <a:xfrm>
            <a:off x="9047594" y="3691975"/>
            <a:ext cx="1047908" cy="114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732D96E5-04E1-CE12-952E-893889422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543" y="3732204"/>
            <a:ext cx="1144596" cy="114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F8CE47-D749-CCCE-3369-F809DC0C5CA7}"/>
              </a:ext>
            </a:extLst>
          </p:cNvPr>
          <p:cNvSpPr txBox="1"/>
          <p:nvPr/>
        </p:nvSpPr>
        <p:spPr>
          <a:xfrm>
            <a:off x="1564133" y="991805"/>
            <a:ext cx="2342308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/>
              <a:t>Hassan Ghasemzadeh</a:t>
            </a:r>
          </a:p>
          <a:p>
            <a:pPr algn="ctr"/>
            <a:r>
              <a:rPr lang="en-US" sz="1600" b="1" i="1" dirty="0"/>
              <a:t>Biomedical</a:t>
            </a:r>
            <a:r>
              <a:rPr lang="en-US" sz="1600" i="1" dirty="0"/>
              <a:t> Informatics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24056-F559-15A6-908A-F31FBAF3A0A0}"/>
              </a:ext>
            </a:extLst>
          </p:cNvPr>
          <p:cNvSpPr txBox="1"/>
          <p:nvPr/>
        </p:nvSpPr>
        <p:spPr>
          <a:xfrm>
            <a:off x="3529019" y="3058428"/>
            <a:ext cx="1871025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/>
              <a:t>Peter Stone</a:t>
            </a:r>
          </a:p>
          <a:p>
            <a:pPr algn="ctr"/>
            <a:r>
              <a:rPr lang="en-US" sz="1600" i="1" dirty="0"/>
              <a:t>Computer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731A4-1E90-C5B3-1730-22AF99E1421F}"/>
              </a:ext>
            </a:extLst>
          </p:cNvPr>
          <p:cNvSpPr txBox="1"/>
          <p:nvPr/>
        </p:nvSpPr>
        <p:spPr>
          <a:xfrm>
            <a:off x="5281619" y="3060561"/>
            <a:ext cx="1871025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 err="1"/>
              <a:t>Joydeep</a:t>
            </a:r>
            <a:r>
              <a:rPr lang="en-US" sz="1600" i="1" dirty="0"/>
              <a:t> Biswas</a:t>
            </a:r>
          </a:p>
          <a:p>
            <a:pPr algn="ctr"/>
            <a:r>
              <a:rPr lang="en-US" sz="1600" i="1" dirty="0"/>
              <a:t>Computer Science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4A508-4A48-7503-CC33-A47A59ADCBB1}"/>
              </a:ext>
            </a:extLst>
          </p:cNvPr>
          <p:cNvSpPr txBox="1"/>
          <p:nvPr/>
        </p:nvSpPr>
        <p:spPr>
          <a:xfrm>
            <a:off x="7034219" y="3057950"/>
            <a:ext cx="1871025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/>
              <a:t>Amy Zhang</a:t>
            </a:r>
          </a:p>
          <a:p>
            <a:pPr algn="ctr"/>
            <a:r>
              <a:rPr lang="en-US" sz="1600" i="1" dirty="0"/>
              <a:t>Computer 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E83F1-B7D8-9644-E314-FA11F10B68B9}"/>
              </a:ext>
            </a:extLst>
          </p:cNvPr>
          <p:cNvSpPr txBox="1"/>
          <p:nvPr/>
        </p:nvSpPr>
        <p:spPr>
          <a:xfrm>
            <a:off x="8749987" y="3065949"/>
            <a:ext cx="1665841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/>
              <a:t>Edison </a:t>
            </a:r>
            <a:r>
              <a:rPr lang="en-US" sz="1600" i="1" dirty="0" err="1"/>
              <a:t>Thomaz</a:t>
            </a:r>
            <a:endParaRPr lang="en-US" sz="1600" i="1" dirty="0"/>
          </a:p>
          <a:p>
            <a:pPr algn="ctr"/>
            <a:r>
              <a:rPr lang="en-US" sz="1600" i="1" dirty="0"/>
              <a:t>Computer Eng.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8B27B5-C1D8-7EB6-D349-50658214CAB7}"/>
              </a:ext>
            </a:extLst>
          </p:cNvPr>
          <p:cNvSpPr txBox="1"/>
          <p:nvPr/>
        </p:nvSpPr>
        <p:spPr>
          <a:xfrm>
            <a:off x="10234619" y="3083311"/>
            <a:ext cx="1871025" cy="5847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1600" i="1" dirty="0"/>
              <a:t>Brad Knox</a:t>
            </a:r>
          </a:p>
          <a:p>
            <a:pPr algn="ctr"/>
            <a:r>
              <a:rPr lang="en-US" sz="1600" i="1" dirty="0"/>
              <a:t>Computer Science</a:t>
            </a:r>
          </a:p>
        </p:txBody>
      </p:sp>
      <p:pic>
        <p:nvPicPr>
          <p:cNvPr id="21" name="Picture 20" descr="A green letter and m&#10;&#10;Description automatically generated with medium confidence">
            <a:extLst>
              <a:ext uri="{FF2B5EF4-FFF2-40B4-BE49-F238E27FC236}">
                <a16:creationId xmlns:a16="http://schemas.microsoft.com/office/drawing/2014/main" id="{D2D0E564-E14D-CBE4-7608-7BC1DFC5DA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0" y="3696014"/>
            <a:ext cx="1717890" cy="746055"/>
          </a:xfrm>
          <a:prstGeom prst="rect">
            <a:avLst/>
          </a:prstGeom>
        </p:spPr>
      </p:pic>
      <p:pic>
        <p:nvPicPr>
          <p:cNvPr id="3098" name="Picture 26" descr="ASU Logo and symbol, meaning, history, PNG, brand">
            <a:extLst>
              <a:ext uri="{FF2B5EF4-FFF2-40B4-BE49-F238E27FC236}">
                <a16:creationId xmlns:a16="http://schemas.microsoft.com/office/drawing/2014/main" id="{4CB2ACDE-1BE9-CABB-DD25-DA17EF979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2553" r="7621" b="21520"/>
          <a:stretch/>
        </p:blipFill>
        <p:spPr bwMode="auto">
          <a:xfrm>
            <a:off x="216284" y="2153458"/>
            <a:ext cx="128421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AF2015E-49C2-CAB1-E223-B3F5B788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70" y="5170506"/>
            <a:ext cx="9296400" cy="14164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Project themes</a:t>
            </a:r>
          </a:p>
          <a:p>
            <a:pPr lvl="1"/>
            <a:r>
              <a:rPr lang="en-US" dirty="0"/>
              <a:t>Aligned </a:t>
            </a:r>
            <a:r>
              <a:rPr lang="en-US" b="1" dirty="0"/>
              <a:t>reinforcement learning </a:t>
            </a:r>
            <a:r>
              <a:rPr lang="en-US" dirty="0"/>
              <a:t>for behavior change</a:t>
            </a:r>
          </a:p>
          <a:p>
            <a:pPr lvl="1"/>
            <a:r>
              <a:rPr lang="en-US" dirty="0"/>
              <a:t>Pervasive </a:t>
            </a:r>
            <a:r>
              <a:rPr lang="en-US" b="1" dirty="0"/>
              <a:t>continual learning</a:t>
            </a:r>
          </a:p>
          <a:p>
            <a:pPr lvl="1"/>
            <a:r>
              <a:rPr lang="en-US" dirty="0"/>
              <a:t>Robust </a:t>
            </a:r>
            <a:r>
              <a:rPr lang="en-US" b="1" dirty="0"/>
              <a:t>robot perception</a:t>
            </a:r>
            <a:r>
              <a:rPr lang="en-US" dirty="0"/>
              <a:t> and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31998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6829-600E-C1DE-3DB2-CBC9ECB9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Aligned RL for Behavior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DDC1-0245-3DF5-4AC5-D841D83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3"/>
            <a:ext cx="10972800" cy="2986027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Two thirds of deaths </a:t>
            </a:r>
            <a:r>
              <a:rPr lang="en-US" sz="2400" dirty="0"/>
              <a:t>and majority of our annual </a:t>
            </a:r>
            <a:r>
              <a:rPr lang="en-US" sz="2400" dirty="0">
                <a:solidFill>
                  <a:schemeClr val="tx2"/>
                </a:solidFill>
              </a:rPr>
              <a:t>$4.5 trillion </a:t>
            </a:r>
            <a:r>
              <a:rPr lang="en-US" sz="2400" dirty="0"/>
              <a:t>healthcare costs are attributed to chronic conditions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75%</a:t>
            </a:r>
            <a:r>
              <a:rPr lang="en-US" sz="2400" dirty="0"/>
              <a:t> of chronic conditions can be </a:t>
            </a:r>
            <a:r>
              <a:rPr lang="en-US" sz="2400" dirty="0">
                <a:solidFill>
                  <a:schemeClr val="tx2"/>
                </a:solidFill>
              </a:rPr>
              <a:t>prevented </a:t>
            </a:r>
            <a:r>
              <a:rPr lang="en-US" sz="2400" dirty="0"/>
              <a:t>or delayed through behavior change (e.g., changes in diet, activity)</a:t>
            </a:r>
          </a:p>
          <a:p>
            <a:r>
              <a:rPr lang="en-US" sz="2400" dirty="0"/>
              <a:t>Challenge: </a:t>
            </a:r>
          </a:p>
          <a:p>
            <a:pPr lvl="1"/>
            <a:r>
              <a:rPr lang="en-US" sz="2000" dirty="0"/>
              <a:t>Behavior change is </a:t>
            </a:r>
            <a:r>
              <a:rPr lang="en-US" sz="2000" dirty="0">
                <a:solidFill>
                  <a:schemeClr val="tx2"/>
                </a:solidFill>
              </a:rPr>
              <a:t>difficult to sustain</a:t>
            </a:r>
            <a:r>
              <a:rPr lang="en-US" sz="2000" dirty="0"/>
              <a:t>, suggesting adaptive just-in-time interventions</a:t>
            </a:r>
          </a:p>
          <a:p>
            <a:pPr lvl="1"/>
            <a:r>
              <a:rPr lang="en-US" sz="2000" dirty="0"/>
              <a:t>Behavioral theories follow a </a:t>
            </a:r>
            <a:r>
              <a:rPr lang="en-US" sz="2000" dirty="0">
                <a:solidFill>
                  <a:schemeClr val="tx2"/>
                </a:solidFill>
              </a:rPr>
              <a:t>one-size-fits-all </a:t>
            </a:r>
            <a:r>
              <a:rPr lang="en-US" sz="2000" dirty="0"/>
              <a:t>approach and thus do not provide personalized decision policies for just-in-time adaptive intervention.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9EC74-8FE2-8E86-837E-BD79B888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4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4897275A-C336-F5EC-3C0D-DE3E7698F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35" y="3962398"/>
            <a:ext cx="6844498" cy="26694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35B59B-CF52-FDA1-57EC-27B640266CDF}"/>
              </a:ext>
            </a:extLst>
          </p:cNvPr>
          <p:cNvSpPr txBox="1"/>
          <p:nvPr/>
        </p:nvSpPr>
        <p:spPr>
          <a:xfrm>
            <a:off x="609600" y="4481499"/>
            <a:ext cx="3555799" cy="16312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2000" i="1" dirty="0"/>
              <a:t>frequent exposure to glucose spikes (i.e., hyperglycemia) increases risk of cardiovascular disease, diabetes, cancer, and stroke.</a:t>
            </a:r>
          </a:p>
        </p:txBody>
      </p:sp>
    </p:spTree>
    <p:extLst>
      <p:ext uri="{BB962C8B-B14F-4D97-AF65-F5344CB8AC3E}">
        <p14:creationId xmlns:p14="http://schemas.microsoft.com/office/powerpoint/2010/main" val="185173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99C1-C7D3-7E3B-583B-65974DF1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Aligned RL for Behavior Change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6F11D-1B65-CB43-1B3D-5EA2479D8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3"/>
            <a:ext cx="10972800" cy="1904997"/>
          </a:xfrm>
        </p:spPr>
        <p:txBody>
          <a:bodyPr/>
          <a:lstStyle/>
          <a:p>
            <a:r>
              <a:rPr lang="en-US" sz="2400" dirty="0"/>
              <a:t>Approach: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Reinforcement learning </a:t>
            </a:r>
            <a:r>
              <a:rPr lang="en-US" sz="2000" dirty="0"/>
              <a:t>as a general framework for lasting behavior change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Alignment</a:t>
            </a:r>
            <a:r>
              <a:rPr lang="en-US" sz="2000" dirty="0"/>
              <a:t>: Goal Setting Theory suggests that actions should align with user's goal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Incremental change</a:t>
            </a:r>
            <a:r>
              <a:rPr lang="en-US" sz="2000" dirty="0"/>
              <a:t>: Social Cognitive Theory emphasizes monitoring and small changes as being important for lasting behavior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9E9F9-4F43-611D-A378-B53B5AFB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9E9D3-C931-75B1-8745-E1093576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971800"/>
            <a:ext cx="6822047" cy="2209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BC04BA-F936-0063-84FA-3C160FE0E9C3}"/>
              </a:ext>
            </a:extLst>
          </p:cNvPr>
          <p:cNvSpPr txBox="1">
            <a:spLocks/>
          </p:cNvSpPr>
          <p:nvPr/>
        </p:nvSpPr>
        <p:spPr>
          <a:xfrm>
            <a:off x="533400" y="4876803"/>
            <a:ext cx="11049000" cy="1904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Tasks </a:t>
            </a:r>
          </a:p>
          <a:p>
            <a:pPr lvl="1"/>
            <a:r>
              <a:rPr lang="en-US" sz="2000" dirty="0"/>
              <a:t>Design a </a:t>
            </a:r>
            <a:r>
              <a:rPr lang="en-US" sz="2000" dirty="0">
                <a:solidFill>
                  <a:schemeClr val="tx2"/>
                </a:solidFill>
              </a:rPr>
              <a:t>reward function </a:t>
            </a:r>
            <a:r>
              <a:rPr lang="en-US" sz="2000" dirty="0"/>
              <a:t>representation that can express various users' preferences</a:t>
            </a:r>
          </a:p>
          <a:p>
            <a:pPr lvl="1"/>
            <a:r>
              <a:rPr lang="en-US" sz="2000" dirty="0"/>
              <a:t>Design algorithms for </a:t>
            </a:r>
            <a:r>
              <a:rPr lang="en-US" sz="2000" dirty="0">
                <a:solidFill>
                  <a:schemeClr val="tx2"/>
                </a:solidFill>
              </a:rPr>
              <a:t>inferring user's reward </a:t>
            </a:r>
            <a:r>
              <a:rPr lang="en-US" sz="2000" dirty="0"/>
              <a:t>function from </a:t>
            </a:r>
            <a:r>
              <a:rPr lang="en-US" sz="2000" dirty="0">
                <a:solidFill>
                  <a:schemeClr val="tx2"/>
                </a:solidFill>
              </a:rPr>
              <a:t>implicit and explicit feedback </a:t>
            </a:r>
          </a:p>
          <a:p>
            <a:pPr lvl="1"/>
            <a:r>
              <a:rPr lang="en-US" sz="2000" dirty="0"/>
              <a:t>System evaluation using historical </a:t>
            </a:r>
            <a:r>
              <a:rPr lang="en-US" sz="2000" dirty="0">
                <a:solidFill>
                  <a:schemeClr val="tx2"/>
                </a:solidFill>
              </a:rPr>
              <a:t>clinical data </a:t>
            </a:r>
            <a:r>
              <a:rPr lang="en-US" sz="2000" dirty="0"/>
              <a:t>as well as in a </a:t>
            </a:r>
            <a:r>
              <a:rPr lang="en-US" sz="2000" dirty="0">
                <a:solidFill>
                  <a:schemeClr val="tx2"/>
                </a:solidFill>
              </a:rPr>
              <a:t>new user study</a:t>
            </a:r>
          </a:p>
        </p:txBody>
      </p:sp>
    </p:spTree>
    <p:extLst>
      <p:ext uri="{BB962C8B-B14F-4D97-AF65-F5344CB8AC3E}">
        <p14:creationId xmlns:p14="http://schemas.microsoft.com/office/powerpoint/2010/main" val="47814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B664-86F2-9FE6-5430-ACCE16C7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2: Pervasive Continual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998C0-27DE-24BF-D6E6-257A9F106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5"/>
            <a:ext cx="7240036" cy="1412470"/>
          </a:xfrm>
        </p:spPr>
        <p:txBody>
          <a:bodyPr>
            <a:normAutofit/>
          </a:bodyPr>
          <a:lstStyle/>
          <a:p>
            <a:r>
              <a:rPr lang="en-US" sz="2600" dirty="0"/>
              <a:t>System </a:t>
            </a:r>
            <a:r>
              <a:rPr lang="en-US" sz="2600" dirty="0">
                <a:solidFill>
                  <a:schemeClr val="tx2"/>
                </a:solidFill>
              </a:rPr>
              <a:t>performance declines </a:t>
            </a:r>
            <a:r>
              <a:rPr lang="en-US" sz="2600" dirty="0"/>
              <a:t>as it learns new tasks (e.g., data with new subjects, sensor platforms, or over time)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88776-476B-1A6E-F43C-586CBBD1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29870-F27E-EA8A-E988-9996FED2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76" y="4578873"/>
            <a:ext cx="3052559" cy="2035039"/>
          </a:xfrm>
          <a:prstGeom prst="rect">
            <a:avLst/>
          </a:prstGeom>
        </p:spPr>
      </p:pic>
      <p:pic>
        <p:nvPicPr>
          <p:cNvPr id="7" name="Picture 6" descr="A diagram of a train&#10;&#10;Description automatically generated">
            <a:extLst>
              <a:ext uri="{FF2B5EF4-FFF2-40B4-BE49-F238E27FC236}">
                <a16:creationId xmlns:a16="http://schemas.microsoft.com/office/drawing/2014/main" id="{E79BD12E-3EEB-7341-3917-3F106E27D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33" y="2780023"/>
            <a:ext cx="3803567" cy="16889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23E363-48FF-233C-0305-E14EF87BBFFB}"/>
              </a:ext>
            </a:extLst>
          </p:cNvPr>
          <p:cNvGrpSpPr/>
          <p:nvPr/>
        </p:nvGrpSpPr>
        <p:grpSpPr>
          <a:xfrm>
            <a:off x="8234394" y="955586"/>
            <a:ext cx="3343468" cy="615959"/>
            <a:chOff x="7939010" y="4343400"/>
            <a:chExt cx="3343468" cy="615959"/>
          </a:xfrm>
        </p:grpSpPr>
        <p:sp>
          <p:nvSpPr>
            <p:cNvPr id="13" name="Cylinder 38">
              <a:extLst>
                <a:ext uri="{FF2B5EF4-FFF2-40B4-BE49-F238E27FC236}">
                  <a16:creationId xmlns:a16="http://schemas.microsoft.com/office/drawing/2014/main" id="{2A276A19-6385-C767-F54C-CD432A9DEA9A}"/>
                </a:ext>
              </a:extLst>
            </p:cNvPr>
            <p:cNvSpPr/>
            <p:nvPr/>
          </p:nvSpPr>
          <p:spPr>
            <a:xfrm>
              <a:off x="7939010" y="4446955"/>
              <a:ext cx="747585" cy="505799"/>
            </a:xfrm>
            <a:prstGeom prst="can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Task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AA51DB-3A9A-637B-5FD3-4F0A9214A750}"/>
                </a:ext>
              </a:extLst>
            </p:cNvPr>
            <p:cNvSpPr txBox="1"/>
            <p:nvPr/>
          </p:nvSpPr>
          <p:spPr>
            <a:xfrm>
              <a:off x="9883613" y="4343400"/>
              <a:ext cx="450764" cy="55399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…</a:t>
              </a:r>
            </a:p>
          </p:txBody>
        </p:sp>
        <p:sp>
          <p:nvSpPr>
            <p:cNvPr id="15" name="Cylinder 41">
              <a:extLst>
                <a:ext uri="{FF2B5EF4-FFF2-40B4-BE49-F238E27FC236}">
                  <a16:creationId xmlns:a16="http://schemas.microsoft.com/office/drawing/2014/main" id="{26694A91-65A5-5A12-E275-FFFD8A94A2BF}"/>
                </a:ext>
              </a:extLst>
            </p:cNvPr>
            <p:cNvSpPr/>
            <p:nvPr/>
          </p:nvSpPr>
          <p:spPr>
            <a:xfrm>
              <a:off x="8904734" y="4446954"/>
              <a:ext cx="747585" cy="505799"/>
            </a:xfrm>
            <a:prstGeom prst="can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Task 2</a:t>
              </a:r>
            </a:p>
          </p:txBody>
        </p:sp>
        <p:sp>
          <p:nvSpPr>
            <p:cNvPr id="16" name="Cylinder 42">
              <a:extLst>
                <a:ext uri="{FF2B5EF4-FFF2-40B4-BE49-F238E27FC236}">
                  <a16:creationId xmlns:a16="http://schemas.microsoft.com/office/drawing/2014/main" id="{03643151-2177-BEA0-D708-92C97519CAA5}"/>
                </a:ext>
              </a:extLst>
            </p:cNvPr>
            <p:cNvSpPr/>
            <p:nvPr/>
          </p:nvSpPr>
          <p:spPr>
            <a:xfrm>
              <a:off x="10534893" y="4453560"/>
              <a:ext cx="747585" cy="505799"/>
            </a:xfrm>
            <a:prstGeom prst="can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Task </a:t>
              </a: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C6EE76-D5FB-EDB2-9C83-20136D1A9638}"/>
              </a:ext>
            </a:extLst>
          </p:cNvPr>
          <p:cNvGrpSpPr/>
          <p:nvPr/>
        </p:nvGrpSpPr>
        <p:grpSpPr>
          <a:xfrm>
            <a:off x="8275969" y="1728462"/>
            <a:ext cx="3343468" cy="615959"/>
            <a:chOff x="7939010" y="4343400"/>
            <a:chExt cx="3343468" cy="615959"/>
          </a:xfrm>
        </p:grpSpPr>
        <p:sp>
          <p:nvSpPr>
            <p:cNvPr id="26" name="Cylinder 38">
              <a:extLst>
                <a:ext uri="{FF2B5EF4-FFF2-40B4-BE49-F238E27FC236}">
                  <a16:creationId xmlns:a16="http://schemas.microsoft.com/office/drawing/2014/main" id="{A6054315-80B6-2915-E462-C83B9D4AB112}"/>
                </a:ext>
              </a:extLst>
            </p:cNvPr>
            <p:cNvSpPr/>
            <p:nvPr/>
          </p:nvSpPr>
          <p:spPr>
            <a:xfrm>
              <a:off x="7939010" y="4446955"/>
              <a:ext cx="747585" cy="505799"/>
            </a:xfrm>
            <a:prstGeom prst="can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Task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08D719-253F-56D3-85F3-139D487EFDFA}"/>
                </a:ext>
              </a:extLst>
            </p:cNvPr>
            <p:cNvSpPr txBox="1"/>
            <p:nvPr/>
          </p:nvSpPr>
          <p:spPr>
            <a:xfrm>
              <a:off x="9883613" y="4343400"/>
              <a:ext cx="450764" cy="55399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…</a:t>
              </a:r>
            </a:p>
          </p:txBody>
        </p:sp>
        <p:sp>
          <p:nvSpPr>
            <p:cNvPr id="28" name="Cylinder 41">
              <a:extLst>
                <a:ext uri="{FF2B5EF4-FFF2-40B4-BE49-F238E27FC236}">
                  <a16:creationId xmlns:a16="http://schemas.microsoft.com/office/drawing/2014/main" id="{F46782BE-1015-DC8A-85AF-04F4D31C1B07}"/>
                </a:ext>
              </a:extLst>
            </p:cNvPr>
            <p:cNvSpPr/>
            <p:nvPr/>
          </p:nvSpPr>
          <p:spPr>
            <a:xfrm>
              <a:off x="8904734" y="4446954"/>
              <a:ext cx="747585" cy="505799"/>
            </a:xfrm>
            <a:prstGeom prst="can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Task 2</a:t>
              </a:r>
            </a:p>
          </p:txBody>
        </p:sp>
        <p:sp>
          <p:nvSpPr>
            <p:cNvPr id="29" name="Cylinder 42">
              <a:extLst>
                <a:ext uri="{FF2B5EF4-FFF2-40B4-BE49-F238E27FC236}">
                  <a16:creationId xmlns:a16="http://schemas.microsoft.com/office/drawing/2014/main" id="{A7E77412-B700-9DD5-0639-86AED70931A0}"/>
                </a:ext>
              </a:extLst>
            </p:cNvPr>
            <p:cNvSpPr/>
            <p:nvPr/>
          </p:nvSpPr>
          <p:spPr>
            <a:xfrm>
              <a:off x="10534893" y="4453560"/>
              <a:ext cx="747585" cy="505799"/>
            </a:xfrm>
            <a:prstGeom prst="can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Task </a:t>
              </a: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D63B53-DF1E-6340-4C1D-A04D49EF490C}"/>
              </a:ext>
            </a:extLst>
          </p:cNvPr>
          <p:cNvCxnSpPr/>
          <p:nvPr/>
        </p:nvCxnSpPr>
        <p:spPr>
          <a:xfrm flipV="1">
            <a:off x="9312501" y="1714869"/>
            <a:ext cx="565094" cy="84627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71E84D-FA18-757E-2B4F-4EB7436B3D13}"/>
              </a:ext>
            </a:extLst>
          </p:cNvPr>
          <p:cNvCxnSpPr>
            <a:cxnSpLocks/>
          </p:cNvCxnSpPr>
          <p:nvPr/>
        </p:nvCxnSpPr>
        <p:spPr>
          <a:xfrm flipH="1" flipV="1">
            <a:off x="9312502" y="1753338"/>
            <a:ext cx="707554" cy="80818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13FE0F-7362-7F6D-7BB3-ACF18E062D26}"/>
              </a:ext>
            </a:extLst>
          </p:cNvPr>
          <p:cNvCxnSpPr/>
          <p:nvPr/>
        </p:nvCxnSpPr>
        <p:spPr>
          <a:xfrm flipV="1">
            <a:off x="8362649" y="1676400"/>
            <a:ext cx="565094" cy="84627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A19E2C-A9C8-10E4-BA82-E4D12B161AD3}"/>
              </a:ext>
            </a:extLst>
          </p:cNvPr>
          <p:cNvCxnSpPr>
            <a:cxnSpLocks/>
          </p:cNvCxnSpPr>
          <p:nvPr/>
        </p:nvCxnSpPr>
        <p:spPr>
          <a:xfrm flipH="1" flipV="1">
            <a:off x="8362650" y="1714869"/>
            <a:ext cx="707554" cy="80818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63A9A48-953E-424B-D26D-32B5D4DE9A07}"/>
              </a:ext>
            </a:extLst>
          </p:cNvPr>
          <p:cNvSpPr txBox="1">
            <a:spLocks/>
          </p:cNvSpPr>
          <p:nvPr/>
        </p:nvSpPr>
        <p:spPr>
          <a:xfrm>
            <a:off x="609600" y="2657308"/>
            <a:ext cx="6858001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Design </a:t>
            </a:r>
            <a:r>
              <a:rPr lang="en-US" sz="2400" dirty="0">
                <a:solidFill>
                  <a:schemeClr val="tx2"/>
                </a:solidFill>
              </a:rPr>
              <a:t>continual learning </a:t>
            </a:r>
            <a:r>
              <a:rPr lang="en-US" sz="2400" dirty="0"/>
              <a:t>solutions for pervasive systems by </a:t>
            </a:r>
          </a:p>
          <a:p>
            <a:pPr lvl="1"/>
            <a:r>
              <a:rPr lang="en-US" sz="2200" dirty="0"/>
              <a:t>Studying distribution shifts in pervasive systems and developing methods for </a:t>
            </a:r>
            <a:r>
              <a:rPr lang="en-US" sz="2200" dirty="0">
                <a:solidFill>
                  <a:schemeClr val="tx2"/>
                </a:solidFill>
              </a:rPr>
              <a:t>out-of-distribution</a:t>
            </a:r>
            <a:r>
              <a:rPr lang="en-US" sz="2200" dirty="0"/>
              <a:t> generalization</a:t>
            </a:r>
          </a:p>
          <a:p>
            <a:pPr lvl="1"/>
            <a:r>
              <a:rPr lang="en-US" sz="2200" dirty="0"/>
              <a:t>Designing algorithms for continual learning in </a:t>
            </a:r>
            <a:r>
              <a:rPr lang="en-US" sz="2200" dirty="0">
                <a:solidFill>
                  <a:schemeClr val="tx2"/>
                </a:solidFill>
              </a:rPr>
              <a:t>federated</a:t>
            </a:r>
            <a:r>
              <a:rPr lang="en-US" sz="2200" dirty="0"/>
              <a:t> settings</a:t>
            </a:r>
          </a:p>
          <a:p>
            <a:pPr lvl="1"/>
            <a:r>
              <a:rPr lang="en-US" sz="2200" dirty="0"/>
              <a:t>Developing </a:t>
            </a:r>
            <a:r>
              <a:rPr lang="en-US" sz="2200" dirty="0">
                <a:solidFill>
                  <a:schemeClr val="tx2"/>
                </a:solidFill>
              </a:rPr>
              <a:t>benchmarks</a:t>
            </a:r>
            <a:r>
              <a:rPr lang="en-US" sz="2200" dirty="0"/>
              <a:t> to study and evaluate continual learning in pervasive systems.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F84A-3B64-4AF2-4EC4-87EAD367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3: Robust Robot Perception &amp;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F3C8C-94CA-30B4-C409-F2877680B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3"/>
            <a:ext cx="10972800" cy="1142997"/>
          </a:xfrm>
        </p:spPr>
        <p:txBody>
          <a:bodyPr>
            <a:normAutofit/>
          </a:bodyPr>
          <a:lstStyle/>
          <a:p>
            <a:r>
              <a:rPr lang="en-US" sz="2000" dirty="0"/>
              <a:t>Novel architectures that promote shape awareness for </a:t>
            </a:r>
            <a:r>
              <a:rPr lang="en-US" sz="2000" dirty="0" err="1"/>
              <a:t>GenAI</a:t>
            </a:r>
            <a:r>
              <a:rPr lang="en-US" sz="2000" dirty="0"/>
              <a:t> and perceptual robotics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97D3F-9ED4-89D1-7A04-6A86B9AC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1AEDF-B689-AB28-173D-CABA7D9A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16"/>
          <a:stretch/>
        </p:blipFill>
        <p:spPr>
          <a:xfrm>
            <a:off x="304800" y="3573146"/>
            <a:ext cx="4191000" cy="247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8546A-2B99-86A8-3DC7-59F8E3159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35863"/>
            <a:ext cx="4175686" cy="1737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9E390-F9F2-4B7D-BB4A-A4A29C59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557997"/>
            <a:ext cx="4953001" cy="2409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075D6-A172-420C-B2BA-14B815955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804" y="4004321"/>
            <a:ext cx="4191000" cy="1321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68B2-A525-42A0-AB34-6E53FCA61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5358397"/>
            <a:ext cx="6408608" cy="10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0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678D-08E5-E356-8C52-CD60CE76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Project 3: Robust Robot Perception &amp; Decision-Making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85B08-5E1B-3EDC-5837-B2633D6C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Towards Robust Robot 3D Perception in Urban Environments: The UT Campus  Object Dataset | Papers With Code">
            <a:extLst>
              <a:ext uri="{FF2B5EF4-FFF2-40B4-BE49-F238E27FC236}">
                <a16:creationId xmlns:a16="http://schemas.microsoft.com/office/drawing/2014/main" id="{6B84ED1B-731E-35F8-659C-4C5484FA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66" y="1708559"/>
            <a:ext cx="394800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EFA6D-8594-916A-D5C1-E00F5F1D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289" y="4302973"/>
            <a:ext cx="3719982" cy="2133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8637AA-D484-21AE-C6E5-6F57BF2DD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3"/>
            <a:ext cx="10972800" cy="1142997"/>
          </a:xfrm>
        </p:spPr>
        <p:txBody>
          <a:bodyPr>
            <a:normAutofit/>
          </a:bodyPr>
          <a:lstStyle/>
          <a:p>
            <a:r>
              <a:rPr lang="en-US" sz="2000" dirty="0"/>
              <a:t>Integrating shape awareness for robotic perception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23BECE-8171-4712-8766-0456982C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89" y="3686167"/>
            <a:ext cx="4784162" cy="1191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38B7ED-B57D-4A3E-8555-559DC81AC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05" y="1818993"/>
            <a:ext cx="5514975" cy="100012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E6921CE-DA85-4AA6-A65F-E602CA443627}"/>
              </a:ext>
            </a:extLst>
          </p:cNvPr>
          <p:cNvSpPr/>
          <p:nvPr/>
        </p:nvSpPr>
        <p:spPr>
          <a:xfrm>
            <a:off x="6184084" y="4070759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5E4C981-7133-4435-B125-743C36B6D9AF}"/>
              </a:ext>
            </a:extLst>
          </p:cNvPr>
          <p:cNvSpPr/>
          <p:nvPr/>
        </p:nvSpPr>
        <p:spPr>
          <a:xfrm>
            <a:off x="3218840" y="2946809"/>
            <a:ext cx="411930" cy="386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3D8AF6-13D7-4C89-954E-BB4AD0259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3" y="5214048"/>
            <a:ext cx="4946658" cy="1231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447BF6-F560-4508-AACA-6F9171ADEE8D}"/>
              </a:ext>
            </a:extLst>
          </p:cNvPr>
          <p:cNvSpPr txBox="1"/>
          <p:nvPr/>
        </p:nvSpPr>
        <p:spPr>
          <a:xfrm>
            <a:off x="2153174" y="1698801"/>
            <a:ext cx="2536272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/>
              <a:t>Shape control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0E022-E2F9-4634-B195-DEC0E0FA0EC7}"/>
              </a:ext>
            </a:extLst>
          </p:cNvPr>
          <p:cNvSpPr txBox="1"/>
          <p:nvPr/>
        </p:nvSpPr>
        <p:spPr>
          <a:xfrm>
            <a:off x="2289429" y="3299226"/>
            <a:ext cx="2263761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/>
              <a:t>Car made of sushi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7F8619-C7CC-49F7-94FA-BECBB5831C9E}"/>
              </a:ext>
            </a:extLst>
          </p:cNvPr>
          <p:cNvSpPr txBox="1"/>
          <p:nvPr/>
        </p:nvSpPr>
        <p:spPr>
          <a:xfrm>
            <a:off x="2254441" y="4845764"/>
            <a:ext cx="2491388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/>
              <a:t>Car made of cheese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740A24-4DA3-4FEE-8123-5DD8E1268A3B}"/>
              </a:ext>
            </a:extLst>
          </p:cNvPr>
          <p:cNvSpPr txBox="1"/>
          <p:nvPr/>
        </p:nvSpPr>
        <p:spPr>
          <a:xfrm>
            <a:off x="8259387" y="1308449"/>
            <a:ext cx="2608406" cy="4001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r>
              <a:rPr lang="en-US" sz="2000" i="1" dirty="0"/>
              <a:t>Urban robotics </a:t>
            </a:r>
            <a:r>
              <a:rPr lang="en-US" sz="2000" i="1" dirty="0" err="1"/>
              <a:t>CoDA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11911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FAC3-9E14-1B97-C349-B49F4951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9D21-65DD-9BA6-2772-EC6674E3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E2212-CB5E-61FC-9A81-14C8C474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75060"/>
            <a:ext cx="8979270" cy="58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60F2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>
        <a:spAutoFit/>
      </a:bodyPr>
      <a:lstStyle>
        <a:defPPr>
          <a:defRPr sz="2000" i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17578</TotalTime>
  <Words>707</Words>
  <Application>Microsoft Macintosh PowerPoint</Application>
  <PresentationFormat>Widescreen</PresentationFormat>
  <Paragraphs>113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Office Theme</vt:lpstr>
      <vt:lpstr>Expanding AI Innovation in Pervasive Systems at Arizona State University</vt:lpstr>
      <vt:lpstr>Pervasive Systems</vt:lpstr>
      <vt:lpstr>Team and Projects</vt:lpstr>
      <vt:lpstr>Project 1: Aligned RL for Behavior Change</vt:lpstr>
      <vt:lpstr>Project 1: Aligned RL for Behavior Change (Cont’d)</vt:lpstr>
      <vt:lpstr>Project 2: Pervasive Continual Learning</vt:lpstr>
      <vt:lpstr>Project 3: Robust Robot Perception &amp; Decision-Making</vt:lpstr>
      <vt:lpstr>Project 3: Robust Robot Perception &amp; Decision-Making (Cont’d)</vt:lpstr>
      <vt:lpstr>Roadmap</vt:lpstr>
      <vt:lpstr>How this project incorporates foundational work</vt:lpstr>
      <vt:lpstr>How this project is collaborative</vt:lpstr>
      <vt:lpstr>How this project is collaborative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xdfgafds</dc:title>
  <dc:creator>admin</dc:creator>
  <cp:lastModifiedBy>Hassan Ghasemzadeh</cp:lastModifiedBy>
  <cp:revision>702</cp:revision>
  <cp:lastPrinted>2021-02-01T22:35:05Z</cp:lastPrinted>
  <dcterms:created xsi:type="dcterms:W3CDTF">2006-08-16T00:00:00Z</dcterms:created>
  <dcterms:modified xsi:type="dcterms:W3CDTF">2024-05-29T21:27:39Z</dcterms:modified>
</cp:coreProperties>
</file>